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91" r:id="rId2"/>
    <p:sldId id="368" r:id="rId3"/>
    <p:sldId id="280" r:id="rId4"/>
    <p:sldId id="416" r:id="rId5"/>
    <p:sldId id="430" r:id="rId6"/>
    <p:sldId id="431" r:id="rId7"/>
    <p:sldId id="432" r:id="rId8"/>
    <p:sldId id="399" r:id="rId9"/>
    <p:sldId id="396" r:id="rId10"/>
    <p:sldId id="413" r:id="rId11"/>
    <p:sldId id="411" r:id="rId12"/>
    <p:sldId id="429" r:id="rId13"/>
    <p:sldId id="433" r:id="rId14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32" autoAdjust="0"/>
    <p:restoredTop sz="94681" autoAdjust="0"/>
  </p:normalViewPr>
  <p:slideViewPr>
    <p:cSldViewPr>
      <p:cViewPr>
        <p:scale>
          <a:sx n="100" d="100"/>
          <a:sy n="100" d="100"/>
        </p:scale>
        <p:origin x="-1458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AD59F-B0F7-4C54-AD2E-77980B786F4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586BB-7D46-41E1-8BB8-39D2047FE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06957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2129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2675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420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4934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66629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2381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9066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8336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1830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275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1885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2EE00-DBA9-443B-A5A3-46387CAD23F1}" type="datetimeFigureOut">
              <a:rPr lang="en-GB" smtClean="0"/>
              <a:pPr/>
              <a:t>13/07/2016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FCB4F-CD9C-41D0-BC1D-65E256A731A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9571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Became of</a:t>
            </a:r>
            <a:br>
              <a:rPr lang="en-GB" dirty="0" smtClean="0"/>
            </a:br>
            <a:r>
              <a:rPr lang="en-GB" dirty="0" smtClean="0"/>
              <a:t>Global, Mandatory, Fair Use (GMFU)? </a:t>
            </a:r>
            <a:br>
              <a:rPr lang="en-GB" dirty="0" smtClean="0"/>
            </a:br>
            <a:r>
              <a:rPr lang="en-GB" dirty="0" smtClean="0"/>
              <a:t>A Case Study in ‘Dysfunctional Pluralism.’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51216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Lionel </a:t>
            </a:r>
            <a:r>
              <a:rPr lang="en-GB" dirty="0" err="1" smtClean="0">
                <a:solidFill>
                  <a:schemeClr val="tx1"/>
                </a:solidFill>
              </a:rPr>
              <a:t>Bently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(University of Cambridge)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95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Ordinary Use in Art History</a:t>
            </a:r>
            <a:endParaRPr lang="en-GB" sz="3200" dirty="0"/>
          </a:p>
        </p:txBody>
      </p:sp>
      <p:pic>
        <p:nvPicPr>
          <p:cNvPr id="4" name="Content Placeholder 3" descr="http://www.studiolo.org/Photography/Judging/Judging-Raimondi-Marcantionio-Judgement%20of%20Paris-RiverGod-Tiber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2856"/>
            <a:ext cx="3955504" cy="316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Edouard Manet's Le Dejeuner Sur l'Herb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3816424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0497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Commentaries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Michael Fried </a:t>
            </a:r>
            <a:r>
              <a:rPr lang="en-GB" dirty="0" smtClean="0"/>
              <a:t>calls </a:t>
            </a:r>
            <a:r>
              <a:rPr lang="en-GB" i="1" dirty="0" err="1"/>
              <a:t>Déjeuner</a:t>
            </a:r>
            <a:r>
              <a:rPr lang="en-GB" dirty="0"/>
              <a:t> “perhaps the most notorious instance of </a:t>
            </a:r>
            <a:r>
              <a:rPr lang="en-GB" u="sng" dirty="0"/>
              <a:t>quotation</a:t>
            </a:r>
            <a:r>
              <a:rPr lang="en-GB" dirty="0"/>
              <a:t> from the Old Masters in </a:t>
            </a:r>
            <a:r>
              <a:rPr lang="en-GB" dirty="0" err="1"/>
              <a:t>Manet’s</a:t>
            </a:r>
            <a:r>
              <a:rPr lang="en-GB" dirty="0"/>
              <a:t> oeuvre.” (150) Fried explains “the three foregrounded figures in </a:t>
            </a:r>
            <a:r>
              <a:rPr lang="en-GB" dirty="0" err="1"/>
              <a:t>Manet’s</a:t>
            </a:r>
            <a:r>
              <a:rPr lang="en-GB" dirty="0"/>
              <a:t> painting are </a:t>
            </a:r>
            <a:r>
              <a:rPr lang="en-GB" u="sng" dirty="0"/>
              <a:t>a direct quotation </a:t>
            </a:r>
            <a:r>
              <a:rPr lang="en-GB" dirty="0"/>
              <a:t>from </a:t>
            </a:r>
            <a:r>
              <a:rPr lang="en-GB" dirty="0" err="1"/>
              <a:t>Marcantonio</a:t>
            </a:r>
            <a:r>
              <a:rPr lang="en-GB" dirty="0"/>
              <a:t> Raimondi’s engraving.” </a:t>
            </a:r>
            <a:endParaRPr lang="en-GB" dirty="0" smtClean="0"/>
          </a:p>
          <a:p>
            <a:r>
              <a:rPr lang="en-GB" dirty="0" smtClean="0"/>
              <a:t>Beatrice </a:t>
            </a:r>
            <a:r>
              <a:rPr lang="en-GB" dirty="0"/>
              <a:t>Farwell, answering her question “Why did he [</a:t>
            </a:r>
            <a:r>
              <a:rPr lang="en-GB" dirty="0" err="1"/>
              <a:t>Manet</a:t>
            </a:r>
            <a:r>
              <a:rPr lang="en-GB" dirty="0"/>
              <a:t>] need Raphael” explains that in doing so </a:t>
            </a:r>
            <a:r>
              <a:rPr lang="en-GB" dirty="0" err="1"/>
              <a:t>Manet</a:t>
            </a:r>
            <a:r>
              <a:rPr lang="en-GB" dirty="0"/>
              <a:t> was invoking the ideal, and that it “is this and not ‘weakness of imagination’ that lay behind </a:t>
            </a:r>
            <a:r>
              <a:rPr lang="en-GB" u="sng" dirty="0" err="1"/>
              <a:t>Manet’s</a:t>
            </a:r>
            <a:r>
              <a:rPr lang="en-GB" u="sng" dirty="0"/>
              <a:t> quotations </a:t>
            </a:r>
            <a:r>
              <a:rPr lang="en-GB" dirty="0"/>
              <a:t>of the old masters.“ </a:t>
            </a:r>
            <a:endParaRPr lang="en-GB" dirty="0" smtClean="0"/>
          </a:p>
          <a:p>
            <a:r>
              <a:rPr lang="en-GB" dirty="0" smtClean="0"/>
              <a:t>Likewise</a:t>
            </a:r>
            <a:r>
              <a:rPr lang="en-GB" dirty="0"/>
              <a:t>, CUNY Professor of Art History, Carol Armstrong, calls it “perhaps the most concentrated exercise in eclectic quotation since The Old Musician of 1860.”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0543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How? (4) Institutional Context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enforcement mechanism until WTO.</a:t>
            </a:r>
          </a:p>
          <a:p>
            <a:r>
              <a:rPr lang="en-GB" dirty="0" smtClean="0"/>
              <a:t>Who would bring action to complain about national law?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5265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 Conclusion: Restoring GMFU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Time is right to reverse ‘dysfunctional pluralism.’</a:t>
            </a:r>
          </a:p>
          <a:p>
            <a:pPr marL="514350" indent="-514350">
              <a:buAutoNum type="arabicPeriod"/>
            </a:pPr>
            <a:r>
              <a:rPr lang="en-GB" dirty="0" smtClean="0"/>
              <a:t>Need for more ‘breathing space.’</a:t>
            </a:r>
          </a:p>
          <a:p>
            <a:pPr marL="514350" indent="-514350">
              <a:buAutoNum type="arabicPeriod"/>
            </a:pPr>
            <a:r>
              <a:rPr lang="en-GB" dirty="0" smtClean="0"/>
              <a:t>Towards a global conception of ‘fairness’</a:t>
            </a:r>
          </a:p>
          <a:p>
            <a:pPr marL="514350" indent="-514350">
              <a:buAutoNum type="arabicPeriod"/>
            </a:pPr>
            <a:r>
              <a:rPr lang="en-GB" dirty="0" smtClean="0"/>
              <a:t>GMFU not as broad as US fair use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059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What is GMFU? Berne Convention, Art 10(1</a:t>
            </a:r>
            <a:r>
              <a:rPr lang="en-GB" b="1" dirty="0" smtClean="0"/>
              <a:t>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Article </a:t>
            </a:r>
            <a:r>
              <a:rPr lang="en-GB" b="1" dirty="0" smtClean="0"/>
              <a:t>10  Certain </a:t>
            </a:r>
            <a:r>
              <a:rPr lang="en-GB" b="1" dirty="0"/>
              <a:t>Free Uses of </a:t>
            </a:r>
            <a:r>
              <a:rPr lang="en-GB" b="1" dirty="0" smtClean="0"/>
              <a:t>Works: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1) </a:t>
            </a:r>
            <a:r>
              <a:rPr lang="en-GB" u="sng" dirty="0"/>
              <a:t>It shall be permissible </a:t>
            </a:r>
            <a:r>
              <a:rPr lang="en-GB" dirty="0"/>
              <a:t>to </a:t>
            </a:r>
            <a:r>
              <a:rPr lang="en-GB" u="sng" dirty="0"/>
              <a:t>make quotations </a:t>
            </a:r>
            <a:r>
              <a:rPr lang="en-GB" dirty="0"/>
              <a:t>from a work which has already been lawfully made available to the public, </a:t>
            </a:r>
            <a:r>
              <a:rPr lang="en-GB" u="sng" dirty="0"/>
              <a:t>provided that their making is compatible with fair practice</a:t>
            </a:r>
            <a:r>
              <a:rPr lang="en-GB" dirty="0"/>
              <a:t>, and their extent does not exceed that justified by the </a:t>
            </a:r>
            <a:r>
              <a:rPr lang="en-GB" u="sng" dirty="0"/>
              <a:t>purpose</a:t>
            </a:r>
            <a:r>
              <a:rPr lang="en-GB" dirty="0"/>
              <a:t>, including quotations from newspaper articles and periodicals in the form of press summaries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4654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Why Art 10 is GMFU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 Global (181 MS)</a:t>
            </a:r>
          </a:p>
          <a:p>
            <a:pPr marL="0" indent="0">
              <a:buNone/>
            </a:pPr>
            <a:r>
              <a:rPr lang="en-GB" dirty="0" smtClean="0"/>
              <a:t>(ii) Mandatory</a:t>
            </a:r>
          </a:p>
          <a:p>
            <a:pPr marL="0" indent="0">
              <a:buNone/>
            </a:pPr>
            <a:r>
              <a:rPr lang="en-GB" dirty="0" smtClean="0"/>
              <a:t>	“It shall be permissible…”</a:t>
            </a:r>
          </a:p>
          <a:p>
            <a:pPr marL="0" indent="0">
              <a:buNone/>
            </a:pPr>
            <a:r>
              <a:rPr lang="en-GB" dirty="0" smtClean="0"/>
              <a:t>(iii) Fair </a:t>
            </a:r>
          </a:p>
          <a:p>
            <a:pPr marL="0" indent="0">
              <a:buNone/>
            </a:pPr>
            <a:r>
              <a:rPr lang="en-GB" dirty="0" smtClean="0"/>
              <a:t>	Proportionality/Fair Practice</a:t>
            </a:r>
          </a:p>
          <a:p>
            <a:pPr marL="0" indent="0">
              <a:buNone/>
            </a:pPr>
            <a:r>
              <a:rPr lang="en-GB" dirty="0" smtClean="0"/>
              <a:t>	Made Available/Attribution</a:t>
            </a:r>
          </a:p>
          <a:p>
            <a:pPr marL="0" indent="0">
              <a:buNone/>
            </a:pPr>
            <a:r>
              <a:rPr lang="en-GB" dirty="0" smtClean="0"/>
              <a:t>(iv) Use: Meaning of Quotation</a:t>
            </a:r>
          </a:p>
          <a:p>
            <a:pPr marL="0" indent="0">
              <a:buNone/>
            </a:pPr>
            <a:r>
              <a:rPr lang="en-GB" dirty="0" smtClean="0"/>
              <a:t>	Not </a:t>
            </a:r>
            <a:r>
              <a:rPr lang="en-GB" dirty="0"/>
              <a:t>Limited by </a:t>
            </a:r>
            <a:r>
              <a:rPr lang="en-GB" dirty="0" smtClean="0"/>
              <a:t>Purpose</a:t>
            </a:r>
          </a:p>
          <a:p>
            <a:pPr marL="0" indent="0">
              <a:buNone/>
            </a:pPr>
            <a:r>
              <a:rPr lang="en-GB" dirty="0" smtClean="0"/>
              <a:t>	Ordinary use – broad.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49947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2. What Became of GMFU? Glocalisation/‘Dysfunctional Pluralism’?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Members added conditions eg </a:t>
            </a:r>
          </a:p>
          <a:p>
            <a:pPr marL="0" indent="0">
              <a:buNone/>
            </a:pPr>
            <a:r>
              <a:rPr lang="nl-NL" dirty="0" smtClean="0"/>
              <a:t>	(i) purpose (“criticism or review” - UK)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(ii) short (France)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(iii) without modification (Painer, [AG]) </a:t>
            </a:r>
          </a:p>
          <a:p>
            <a:pPr marL="0" indent="0">
              <a:buNone/>
            </a:pPr>
            <a:r>
              <a:rPr lang="nl-NL" dirty="0" smtClean="0"/>
              <a:t>	(iv) incorporation into another work (Spain) </a:t>
            </a:r>
          </a:p>
          <a:p>
            <a:pPr marL="0" indent="0">
              <a:buNone/>
            </a:pPr>
            <a:r>
              <a:rPr lang="nl-NL" dirty="0" smtClean="0"/>
              <a:t>	(v) comment/referencing back  (Painer, [AG])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(vi) remuneration (Spain)</a:t>
            </a:r>
          </a:p>
        </p:txBody>
      </p:sp>
    </p:spTree>
    <p:extLst>
      <p:ext uri="{BB962C8B-B14F-4D97-AF65-F5344CB8AC3E}">
        <p14:creationId xmlns:p14="http://schemas.microsoft.com/office/powerpoint/2010/main" xmlns="" val="244068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3. Discursive and Institutional Facilitation of </a:t>
            </a:r>
            <a:r>
              <a:rPr lang="en-GB" sz="3200" b="1" dirty="0"/>
              <a:t>D</a:t>
            </a:r>
            <a:r>
              <a:rPr lang="en-GB" sz="3200" b="1" dirty="0" smtClean="0"/>
              <a:t>ysfunctional Pluralism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Presented as “optional” not mandatory: </a:t>
            </a:r>
            <a:r>
              <a:rPr lang="en-GB" dirty="0" err="1" smtClean="0"/>
              <a:t>eg</a:t>
            </a:r>
            <a:r>
              <a:rPr lang="en-GB" dirty="0" smtClean="0"/>
              <a:t> EU ISD</a:t>
            </a:r>
          </a:p>
          <a:p>
            <a:r>
              <a:rPr lang="en-GB" dirty="0" smtClean="0"/>
              <a:t>2. Assumed subject to 3-step test</a:t>
            </a:r>
          </a:p>
          <a:p>
            <a:r>
              <a:rPr lang="en-GB" dirty="0" smtClean="0"/>
              <a:t>3. Dominance of textual/print conception</a:t>
            </a:r>
          </a:p>
          <a:p>
            <a:r>
              <a:rPr lang="en-GB" dirty="0" smtClean="0"/>
              <a:t>4. Absence of Enforcement mechanism and/or nation state with interest to enforce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826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How? (1) ‘Optional’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Cf. Art 5(3)(d) of Info </a:t>
            </a:r>
            <a:r>
              <a:rPr lang="en-GB" dirty="0" err="1"/>
              <a:t>Soc</a:t>
            </a:r>
            <a:r>
              <a:rPr lang="en-GB" dirty="0"/>
              <a:t> Directive (MS “may provide</a:t>
            </a:r>
            <a:r>
              <a:rPr lang="en-GB" dirty="0" smtClean="0"/>
              <a:t>”)</a:t>
            </a:r>
          </a:p>
          <a:p>
            <a:r>
              <a:rPr lang="en-GB" dirty="0" err="1" smtClean="0"/>
              <a:t>Ficsor</a:t>
            </a:r>
            <a:r>
              <a:rPr lang="en-GB" dirty="0" smtClean="0"/>
              <a:t>/von Lewinski: does not fit well with nature of Berne (minimum standards, connecting factors)</a:t>
            </a:r>
            <a:endParaRPr lang="en-GB" dirty="0"/>
          </a:p>
          <a:p>
            <a:r>
              <a:rPr lang="en-GB" dirty="0"/>
              <a:t>For Berne works. Cf. neighbouring rights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8238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Better View: ‘Mandatory’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Language: “it shall be permissible”</a:t>
            </a:r>
          </a:p>
          <a:p>
            <a:r>
              <a:rPr lang="en-GB" dirty="0" smtClean="0"/>
              <a:t>Commentators: </a:t>
            </a:r>
            <a:r>
              <a:rPr lang="en-GB" dirty="0" err="1" smtClean="0"/>
              <a:t>Ricketson</a:t>
            </a:r>
            <a:r>
              <a:rPr lang="en-GB" dirty="0" smtClean="0"/>
              <a:t> &amp; Ginsburg;  </a:t>
            </a:r>
            <a:r>
              <a:rPr lang="en-GB" dirty="0" err="1" smtClean="0"/>
              <a:t>Hugenholtz</a:t>
            </a:r>
            <a:r>
              <a:rPr lang="en-GB" dirty="0" smtClean="0"/>
              <a:t> &amp; Goldstein; Grosse Ruse-Khan &amp; Kur; </a:t>
            </a:r>
            <a:r>
              <a:rPr lang="en-GB" dirty="0" err="1" smtClean="0"/>
              <a:t>Xalabarder</a:t>
            </a:r>
            <a:r>
              <a:rPr lang="en-GB" dirty="0" smtClean="0"/>
              <a:t>; </a:t>
            </a:r>
            <a:r>
              <a:rPr lang="en-GB" dirty="0" err="1"/>
              <a:t>S</a:t>
            </a:r>
            <a:r>
              <a:rPr lang="en-GB" dirty="0" err="1" smtClean="0"/>
              <a:t>enftleben</a:t>
            </a:r>
            <a:endParaRPr lang="en-GB" dirty="0" smtClean="0"/>
          </a:p>
          <a:p>
            <a:r>
              <a:rPr lang="en-GB" i="1" dirty="0" err="1" smtClean="0"/>
              <a:t>Travaux</a:t>
            </a:r>
            <a:r>
              <a:rPr lang="en-GB" dirty="0" smtClean="0"/>
              <a:t>: the UK proposed at the meeting of Government experts to make option, and the proposal </a:t>
            </a:r>
            <a:r>
              <a:rPr lang="en-GB" smtClean="0"/>
              <a:t>was rejected (1965)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3995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How? (2) The Obsession with the Three Step Test 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514116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TRIPs, Art 13 ‘’</a:t>
            </a:r>
            <a:r>
              <a:rPr lang="en-GB" dirty="0"/>
              <a:t> Members shall confine limitations or exceptions to exclusive rights to certain special cases which do not conflict with a normal exploitation of the work and do not unreasonably prejudice the legitimate interests of the right </a:t>
            </a:r>
            <a:r>
              <a:rPr lang="en-GB" dirty="0" smtClean="0"/>
              <a:t>holder’’</a:t>
            </a:r>
          </a:p>
          <a:p>
            <a:r>
              <a:rPr lang="en-GB" u="sng" dirty="0" smtClean="0"/>
              <a:t>BUT</a:t>
            </a:r>
          </a:p>
          <a:p>
            <a:r>
              <a:rPr lang="en-GB" dirty="0" smtClean="0"/>
              <a:t>TRIPs, Article 9(1) ‘’Members </a:t>
            </a:r>
            <a:r>
              <a:rPr lang="en-GB" dirty="0"/>
              <a:t>shall comply with Articles 1 through 21 of the Berne Convention (1971) and the Appendix thereto. </a:t>
            </a:r>
            <a:r>
              <a:rPr lang="en-GB" dirty="0" smtClean="0"/>
              <a:t>‘’</a:t>
            </a:r>
          </a:p>
          <a:p>
            <a:r>
              <a:rPr lang="en-GB" dirty="0" smtClean="0"/>
              <a:t>TRIPs, Art 2(2) ‘’</a:t>
            </a:r>
            <a:r>
              <a:rPr lang="en-GB" dirty="0"/>
              <a:t> </a:t>
            </a:r>
            <a:r>
              <a:rPr lang="en-GB" dirty="0" smtClean="0"/>
              <a:t>Nothing </a:t>
            </a:r>
            <a:r>
              <a:rPr lang="en-GB" dirty="0"/>
              <a:t>in Parts I to IV of this Agreement shall derogate from </a:t>
            </a:r>
            <a:r>
              <a:rPr lang="en-GB" u="sng" dirty="0"/>
              <a:t>existing obligations</a:t>
            </a:r>
            <a:r>
              <a:rPr lang="en-GB" dirty="0"/>
              <a:t> that Members may have to each other under the Paris Convention, the Berne Convention, the Rome Convention and the Treaty on Intellectual Property in Respect of Integrated Circuits</a:t>
            </a:r>
            <a:r>
              <a:rPr lang="en-GB" dirty="0" smtClean="0"/>
              <a:t>.’’</a:t>
            </a:r>
            <a:endParaRPr lang="en-US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16331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How? (3) The Dominance of Textual/Print Thinking 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Import assumptions from typical quotation in literary sphere</a:t>
            </a:r>
          </a:p>
          <a:p>
            <a:r>
              <a:rPr lang="en-GB" dirty="0" smtClean="0"/>
              <a:t>But ordinary meaning in context – Berne applicable to music, art and film too</a:t>
            </a:r>
          </a:p>
          <a:p>
            <a:r>
              <a:rPr lang="en-GB" dirty="0" smtClean="0"/>
              <a:t>Here ordinary use of term quotation covers: use of whole; transformative uses; uses without explicit critical commentary.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7293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2397</TotalTime>
  <Words>608</Words>
  <Application>Microsoft Office PowerPoint</Application>
  <PresentationFormat>On-screen Show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What Became of Global, Mandatory, Fair Use (GMFU)?  A Case Study in ‘Dysfunctional Pluralism.’</vt:lpstr>
      <vt:lpstr>What is GMFU? Berne Convention, Art 10(1)</vt:lpstr>
      <vt:lpstr>Why Art 10 is GMFU</vt:lpstr>
      <vt:lpstr>2. What Became of GMFU? Glocalisation/‘Dysfunctional Pluralism’?</vt:lpstr>
      <vt:lpstr>3. Discursive and Institutional Facilitation of Dysfunctional Pluralism</vt:lpstr>
      <vt:lpstr>How? (1) ‘Optional’</vt:lpstr>
      <vt:lpstr>Better View: ‘Mandatory’</vt:lpstr>
      <vt:lpstr>How? (2) The Obsession with the Three Step Test </vt:lpstr>
      <vt:lpstr>How? (3) The Dominance of Textual/Print Thinking </vt:lpstr>
      <vt:lpstr>Ordinary Use in Art History</vt:lpstr>
      <vt:lpstr>Commentaries</vt:lpstr>
      <vt:lpstr>How? (4) Institutional Context</vt:lpstr>
      <vt:lpstr>4. Conclusion: Restoring GMFU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Use in the UK?</dc:title>
  <dc:creator>bently</dc:creator>
  <cp:lastModifiedBy>sebe2</cp:lastModifiedBy>
  <cp:revision>207</cp:revision>
  <cp:lastPrinted>2015-07-06T11:24:58Z</cp:lastPrinted>
  <dcterms:created xsi:type="dcterms:W3CDTF">2015-04-05T15:29:32Z</dcterms:created>
  <dcterms:modified xsi:type="dcterms:W3CDTF">2016-07-13T11:07:49Z</dcterms:modified>
</cp:coreProperties>
</file>